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Helvetica Neue" panose="02000503000000020004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jMZakIa/5zY4cD0oLvxvfMPVxB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6" name="Google Shape;2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746fa3e9b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g2746fa3e9b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p2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9" name="Google Shape;69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0" name="Google Shape;70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5" name="Google Shape;75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6" name="Google Shape;76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1" name="Google Shape;81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2" name="Google Shape;82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87" name="Google Shape;87;p25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Google Shape;88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9" name="Google Shape;89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5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oogle Shape;93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4" name="Google Shape;94;p26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6" name="Google Shape;96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3" name="Google Shape;103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4" name="Google Shape;104;p27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27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0" name="Google Shape;110;p28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8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8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5" name="Google Shape;115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6" name="Google Shape;116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1" name="Google Shape;121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2" name="Google Shape;122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1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7" name="Google Shape;127;p3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8" name="Google Shape;128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3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3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3" name="Google Shape;133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4" name="Google Shape;134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9" name="Google Shape;139;p33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40" name="Google Shape;140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Google Shape;141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2" name="Google Shape;142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3" name="Google Shape;143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2" name="Google Shape;152;p34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53" name="Google Shape;153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5" name="Google Shape;155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6" name="Google Shape;156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5" name="Google Shape;165;p35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66" name="Google Shape;166;p35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35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8" name="Google Shape;168;p3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9" name="Google Shape;169;p3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8" name="Google Shape;178;p36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79" name="Google Shape;179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1" name="Google Shape;181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2" name="Google Shape;182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3" name="Google Shape;193;p37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" name="Google Shape;200;p38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3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3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Google Shape;207;p39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3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Google Shape;214;p4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" name="Google Shape;27;p1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" name="Google Shape;28;p1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1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2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"/>
          <p:cNvSpPr txBox="1">
            <a:spLocks noGrp="1"/>
          </p:cNvSpPr>
          <p:nvPr>
            <p:ph type="body" idx="1"/>
          </p:nvPr>
        </p:nvSpPr>
        <p:spPr>
          <a:xfrm>
            <a:off x="1754189" y="1248895"/>
            <a:ext cx="8609806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dirty="0"/>
              <a:t>UASC TOT</a:t>
            </a:r>
          </a:p>
          <a:p>
            <a:pPr marL="0" lvl="0" indent="0">
              <a:spcBef>
                <a:spcPts val="0"/>
              </a:spcBef>
            </a:pPr>
            <a:r>
              <a:rPr lang="es-ES_tradnl" dirty="0"/>
              <a:t>Módulo 3.1 – TOT – Aprendizaje de Adultos </a:t>
            </a:r>
          </a:p>
        </p:txBody>
      </p:sp>
      <p:sp>
        <p:nvSpPr>
          <p:cNvPr id="222" name="Google Shape;222;p2"/>
          <p:cNvSpPr txBox="1">
            <a:spLocks noGrp="1"/>
          </p:cNvSpPr>
          <p:nvPr>
            <p:ph type="body" idx="2"/>
          </p:nvPr>
        </p:nvSpPr>
        <p:spPr>
          <a:xfrm>
            <a:off x="1754189" y="319514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l">
              <a:spcBef>
                <a:spcPts val="0"/>
              </a:spcBef>
            </a:pPr>
            <a:r>
              <a:rPr lang="es-ES_tradnl" sz="1800" i="1" dirty="0"/>
              <a:t>Al final de la sesión, los participantes serán capaces de:</a:t>
            </a:r>
            <a:endParaRPr lang="es-ES_tradnl" i="1" dirty="0"/>
          </a:p>
          <a:p>
            <a:pPr marL="2286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lang="es-ES_tradnl" i="1" dirty="0">
              <a:solidFill>
                <a:schemeClr val="lt1"/>
              </a:solidFill>
            </a:endParaRPr>
          </a:p>
          <a:p>
            <a:pPr marL="514350" lvl="0" indent="-285750" algn="l">
              <a:spcBef>
                <a:spcPts val="0"/>
              </a:spcBef>
              <a:buFont typeface="Noto Sans Symbols"/>
              <a:buChar char="✔"/>
            </a:pPr>
            <a:r>
              <a:rPr lang="es-ES_tradnl" sz="1800" b="0" i="0" u="none" strike="noStrike" dirty="0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E</a:t>
            </a:r>
            <a:r>
              <a:rPr lang="es-ES_tradnl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xplicar los principios clave del aprendizaje de adultos e identificar formas de demostrarlos.</a:t>
            </a:r>
            <a:r>
              <a:rPr lang="es-ES_tradnl" sz="1800" b="0" i="0" u="none" strike="noStrike" dirty="0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 </a:t>
            </a:r>
            <a:br>
              <a:rPr lang="es-ES_tradn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2E0778-A0ED-707F-4AC4-23EADE47AE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872" y="5141389"/>
            <a:ext cx="4560128" cy="17320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s-ES_tradnl" dirty="0"/>
              <a:t>Aprendices Adultos</a:t>
            </a:r>
          </a:p>
        </p:txBody>
      </p:sp>
      <p:sp>
        <p:nvSpPr>
          <p:cNvPr id="229" name="Google Shape;229;p3"/>
          <p:cNvSpPr txBox="1"/>
          <p:nvPr/>
        </p:nvSpPr>
        <p:spPr>
          <a:xfrm>
            <a:off x="3985351" y="535511"/>
            <a:ext cx="7384200" cy="4893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r>
              <a:rPr lang="es-ES_tradnl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Preferencia por el aprendizaje autodirigido.</a:t>
            </a: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endParaRPr lang="es-ES_tradnl" sz="240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r>
              <a:rPr lang="es-ES_tradnl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Capacidad de aprovechar la experiencia de vida para facilitar el aprendizaje.</a:t>
            </a: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endParaRPr lang="es-ES_tradnl" sz="240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r>
              <a:rPr lang="es-ES_tradnl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Disposición para aprender al asumir nuevos roles.</a:t>
            </a: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endParaRPr lang="es-ES_tradnl" sz="240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r>
              <a:rPr lang="es-ES_tradnl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Enfoque en aplicar de manera inmediata los nuevos conocimientos a situaciones y problemas de la vida real.</a:t>
            </a: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endParaRPr lang="es-ES_tradnl" sz="240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Helvetica Neue"/>
              <a:buChar char="•"/>
            </a:pPr>
            <a:r>
              <a:rPr lang="es-ES_tradnl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Tendencia a estar motivado internamente (más que externamente).</a:t>
            </a:r>
            <a:endParaRPr lang="es-ES_tradnl" sz="2400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6"/>
          <p:cNvSpPr txBox="1">
            <a:spLocks noGrp="1"/>
          </p:cNvSpPr>
          <p:nvPr>
            <p:ph type="title"/>
          </p:nvPr>
        </p:nvSpPr>
        <p:spPr>
          <a:xfrm>
            <a:off x="555784" y="643068"/>
            <a:ext cx="1101800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5B2B4"/>
              </a:buClr>
              <a:buSzPts val="3600"/>
              <a:buFont typeface="Helvetica Neue"/>
              <a:buNone/>
            </a:pPr>
            <a:r>
              <a:rPr lang="es-ES_tradnl" sz="2800" dirty="0">
                <a:solidFill>
                  <a:srgbClr val="35B2B4"/>
                </a:solidFill>
              </a:rPr>
              <a:t>Actividad 1 – Aplicar la teoría del aprendizaje de adultos</a:t>
            </a:r>
            <a:endParaRPr lang="es-ES_tradnl" sz="2800" dirty="0"/>
          </a:p>
        </p:txBody>
      </p:sp>
      <p:sp>
        <p:nvSpPr>
          <p:cNvPr id="235" name="Google Shape;235;p6"/>
          <p:cNvSpPr txBox="1"/>
          <p:nvPr/>
        </p:nvSpPr>
        <p:spPr>
          <a:xfrm>
            <a:off x="396607" y="2079639"/>
            <a:ext cx="11336357" cy="4034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6200">
              <a:lnSpc>
                <a:spcPct val="115000"/>
              </a:lnSpc>
              <a:spcBef>
                <a:spcPts val="600"/>
              </a:spcBef>
              <a:buClr>
                <a:schemeClr val="tx1"/>
              </a:buClr>
              <a:buSzPts val="2400"/>
            </a:pPr>
            <a:endParaRPr lang="es-ES_trad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81000">
              <a:lnSpc>
                <a:spcPct val="115000"/>
              </a:lnSpc>
              <a:spcBef>
                <a:spcPts val="600"/>
              </a:spcBef>
              <a:buClr>
                <a:schemeClr val="tx1"/>
              </a:buClr>
              <a:buSzPts val="2400"/>
              <a:buFont typeface="Helvetica Neue"/>
              <a:buAutoNum type="arabicPeriod"/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¿Cómo hemos aplicado hasta ahora estos principios de aprendizaje de adultos en este curso?</a:t>
            </a:r>
          </a:p>
          <a:p>
            <a:pPr marL="457200" indent="-381000">
              <a:lnSpc>
                <a:spcPct val="115000"/>
              </a:lnSpc>
              <a:spcBef>
                <a:spcPts val="600"/>
              </a:spcBef>
              <a:buClr>
                <a:schemeClr val="tx1"/>
              </a:buClr>
              <a:buSzPts val="2400"/>
              <a:buFont typeface="Helvetica Neue"/>
              <a:buAutoNum type="arabicPeriod"/>
            </a:pPr>
            <a:endParaRPr lang="es-ES_trad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81000">
              <a:lnSpc>
                <a:spcPct val="115000"/>
              </a:lnSpc>
              <a:spcBef>
                <a:spcPts val="600"/>
              </a:spcBef>
              <a:buClr>
                <a:schemeClr val="tx1"/>
              </a:buClr>
              <a:buSzPts val="2400"/>
              <a:buFont typeface="Helvetica Neue"/>
              <a:buAutoNum type="arabicPeriod"/>
            </a:pP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¿Qué más podríamos haber hecho para aplicarlos en mayor medida?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Helvetica Neue"/>
              <a:buAutoNum type="arabicPeriod"/>
            </a:pPr>
            <a:endParaRPr lang="es-ES_tradnl" sz="2400" b="1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746fa3e9b1_0_0"/>
          <p:cNvSpPr txBox="1">
            <a:spLocks noGrp="1"/>
          </p:cNvSpPr>
          <p:nvPr>
            <p:ph type="title"/>
          </p:nvPr>
        </p:nvSpPr>
        <p:spPr>
          <a:xfrm>
            <a:off x="555757" y="631334"/>
            <a:ext cx="11018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35B2B4"/>
              </a:buClr>
            </a:pPr>
            <a:r>
              <a:rPr lang="es-ES_tradnl" sz="2800" dirty="0"/>
              <a:t>Actividad 2 – Adaptación de Objetivos de Aprendizaje</a:t>
            </a:r>
          </a:p>
        </p:txBody>
      </p:sp>
      <p:sp>
        <p:nvSpPr>
          <p:cNvPr id="241" name="Google Shape;241;g2746fa3e9b1_0_0"/>
          <p:cNvSpPr txBox="1"/>
          <p:nvPr/>
        </p:nvSpPr>
        <p:spPr>
          <a:xfrm>
            <a:off x="396607" y="2079639"/>
            <a:ext cx="11336400" cy="40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endParaRPr lang="es-ES_tradnl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_tradnl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su grupo, reflexionen</a:t>
            </a: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sobre el público objetivo que se les ha asignado.</a:t>
            </a:r>
          </a:p>
          <a:p>
            <a:endParaRPr lang="es-ES_tradnl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s-ES_tradnl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_tradnl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Discutan</a:t>
            </a: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sus necesidades de aprendizaje en relación con los UASC.</a:t>
            </a:r>
          </a:p>
          <a:p>
            <a:endParaRPr lang="es-ES_tradnl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s-ES_tradnl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_tradnl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Adapten</a:t>
            </a:r>
            <a:r>
              <a:rPr lang="es-ES_trad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los Objetivos de Aprendizaje y la Agenda de este TOT sobre UASC para su público objetivo.</a:t>
            </a:r>
          </a:p>
          <a:p>
            <a:endParaRPr lang="es-ES_tradnl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s-ES_tradnl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_tradnl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Prepárense para compartir los resultados en 20 minutos.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s-ES_tradnl" sz="2200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s-ES_tradnl" sz="2200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s-ES_tradnl" sz="2200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  <p:pic>
        <p:nvPicPr>
          <p:cNvPr id="242" name="Google Shape;242;g2746fa3e9b1_0_0" descr="Book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91435" y="554628"/>
            <a:ext cx="1144921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192</Words>
  <Application>Microsoft Macintosh PowerPoint</Application>
  <PresentationFormat>Widescreen</PresentationFormat>
  <Paragraphs>33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Helvetica Neue</vt:lpstr>
      <vt:lpstr>Noto Sans Symbols</vt:lpstr>
      <vt:lpstr>Calibri</vt:lpstr>
      <vt:lpstr>Arial</vt:lpstr>
      <vt:lpstr>Office Theme</vt:lpstr>
      <vt:lpstr>PowerPoint Presentation</vt:lpstr>
      <vt:lpstr>PowerPoint Presentation</vt:lpstr>
      <vt:lpstr>Actividad 1 – Aplicar la teoría del aprendizaje de adultos</vt:lpstr>
      <vt:lpstr>Actividad 2 – Adaptación de Objetivos de Aprendizaje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Kyra Loat</cp:lastModifiedBy>
  <cp:revision>7</cp:revision>
  <dcterms:created xsi:type="dcterms:W3CDTF">2017-12-20T18:51:03Z</dcterms:created>
  <dcterms:modified xsi:type="dcterms:W3CDTF">2026-05-20T18:41:40Z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139200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